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Metadata/LabelInfo.xml" ContentType="application/vnd.ms-office.classificationlabel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339" r:id="rId2"/>
    <p:sldId id="332" r:id="rId3"/>
    <p:sldId id="340" r:id="rId4"/>
    <p:sldId id="341" r:id="rId5"/>
    <p:sldId id="343" r:id="rId6"/>
    <p:sldId id="344" r:id="rId7"/>
    <p:sldId id="345" r:id="rId8"/>
    <p:sldId id="346" r:id="rId9"/>
    <p:sldId id="348" r:id="rId10"/>
    <p:sldId id="349" r:id="rId11"/>
    <p:sldId id="350" r:id="rId12"/>
    <p:sldId id="347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6C18"/>
    <a:srgbClr val="E78D00"/>
    <a:srgbClr val="4866B7"/>
    <a:srgbClr val="703FA0"/>
    <a:srgbClr val="AD2B2A"/>
    <a:srgbClr val="03BAFD"/>
    <a:srgbClr val="41B65D"/>
    <a:srgbClr val="9E814A"/>
    <a:srgbClr val="4867B7"/>
    <a:srgbClr val="2D4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 autoAdjust="0"/>
    <p:restoredTop sz="96233" autoAdjust="0"/>
  </p:normalViewPr>
  <p:slideViewPr>
    <p:cSldViewPr snapToGrid="0">
      <p:cViewPr varScale="1">
        <p:scale>
          <a:sx n="54" d="100"/>
          <a:sy n="54" d="100"/>
        </p:scale>
        <p:origin x="13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ed Artificial Intelligence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E78D0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E78D00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APPLIED ARTIFICIAL INTELLIGENCE</a:t>
            </a:r>
            <a:endParaRPr lang="en-US" sz="4200" b="1" i="0" spc="200" baseline="0" dirty="0">
              <a:solidFill>
                <a:srgbClr val="E78D00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100" y="1519092"/>
            <a:ext cx="21156613" cy="109652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9100" y="238931"/>
            <a:ext cx="14689602" cy="1280160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1978640" y="457200"/>
            <a:ext cx="1198626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59640784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bersecurity B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76C18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832080" y="457200"/>
            <a:ext cx="1113282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76C18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CYBERSECURITY</a:t>
            </a:r>
            <a:endParaRPr lang="en-US" sz="4200" b="1" i="0" spc="200" baseline="0" dirty="0">
              <a:solidFill>
                <a:srgbClr val="076C18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7205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0347367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13102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7" r:id="rId3"/>
    <p:sldLayoutId id="2147483718" r:id="rId4"/>
    <p:sldLayoutId id="2147483715" r:id="rId5"/>
    <p:sldLayoutId id="2147483716" r:id="rId6"/>
    <p:sldLayoutId id="2147483710" r:id="rId7"/>
    <p:sldLayoutId id="2147483704" r:id="rId8"/>
    <p:sldLayoutId id="2147483711" r:id="rId9"/>
    <p:sldLayoutId id="2147483705" r:id="rId10"/>
    <p:sldLayoutId id="2147483712" r:id="rId11"/>
    <p:sldLayoutId id="2147483706" r:id="rId12"/>
    <p:sldLayoutId id="2147483713" r:id="rId13"/>
    <p:sldLayoutId id="2147483707" r:id="rId14"/>
    <p:sldLayoutId id="2147483714" r:id="rId15"/>
    <p:sldLayoutId id="2147483708" r:id="rId16"/>
  </p:sldLayoutIdLst>
  <p:transition spd="med"/>
  <p:hf hdr="0" ftr="0" dt="0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199" y="4959860"/>
            <a:ext cx="19594513" cy="2840226"/>
          </a:xfrm>
        </p:spPr>
        <p:txBody>
          <a:bodyPr/>
          <a:lstStyle/>
          <a:p>
            <a:r>
              <a:rPr lang="en-US" dirty="0"/>
              <a:t>Martin McCarthy, Abdul Mannan Mohammed, Reese Gallagher, Carsten</a:t>
            </a:r>
          </a:p>
          <a:p>
            <a:r>
              <a:rPr lang="en-US" dirty="0"/>
              <a:t>Neumann, Gerd Bruder, Dirk Reiners, </a:t>
            </a:r>
          </a:p>
          <a:p>
            <a:r>
              <a:rPr lang="en-US" dirty="0"/>
              <a:t>Carolina Cruz-Neira, and Victor Paul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160335"/>
          </a:xfrm>
        </p:spPr>
        <p:txBody>
          <a:bodyPr/>
          <a:lstStyle/>
          <a:p>
            <a:r>
              <a:rPr lang="en-US" sz="4800" dirty="0"/>
              <a:t>HUMAN DIGITAL TWIN ARCHITECTURE FOR GROUND VEHICLE</a:t>
            </a:r>
          </a:p>
          <a:p>
            <a:r>
              <a:rPr lang="en-US" sz="4800" dirty="0"/>
              <a:t>SCENARIO INTEGRATION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58AC7F54-89ED-B468-0BA7-4C0B5D9E40C8}"/>
              </a:ext>
            </a:extLst>
          </p:cNvPr>
          <p:cNvSpPr txBox="1">
            <a:spLocks/>
          </p:cNvSpPr>
          <p:nvPr/>
        </p:nvSpPr>
        <p:spPr>
          <a:xfrm>
            <a:off x="452316" y="11139052"/>
            <a:ext cx="10665957" cy="73672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1pPr>
            <a:lvl2pPr marL="0" marR="0" indent="2286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2pPr>
            <a:lvl3pPr marL="0" marR="0" indent="4572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3pPr>
            <a:lvl4pPr marL="0" marR="0" indent="6858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4pPr>
            <a:lvl5pPr marL="0" marR="0" indent="91440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800" b="0" i="0" u="none" strike="noStrike" cap="none" spc="0" baseline="0">
                <a:solidFill>
                  <a:schemeClr val="bg1"/>
                </a:solidFill>
                <a:uFillTx/>
                <a:latin typeface="Roboto Light" panose="02000000000000000000" pitchFamily="2" charset="0"/>
                <a:ea typeface="Roboto Light" panose="02000000000000000000" pitchFamily="2" charset="0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DISTRIBUTION STATEMENT A.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NOT Approved for public release; distribution is unlimited. OPSEC # 10948</a:t>
            </a:r>
          </a:p>
        </p:txBody>
      </p:sp>
    </p:spTree>
    <p:extLst>
      <p:ext uri="{BB962C8B-B14F-4D97-AF65-F5344CB8AC3E}">
        <p14:creationId xmlns:p14="http://schemas.microsoft.com/office/powerpoint/2010/main" val="2761809638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885E-6E4F-2F8D-7373-1FE210E9B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456EE59-4E93-FD45-E82F-E669ADABD8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HDT supports decision-making during the process but does not make decisions itself.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During enemy engagement, it can alert the commander, but commander makes decision to retreat themselves.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2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2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26F03-0E1D-1566-AEE2-5D49A69E82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Mission Scenario</a:t>
            </a:r>
          </a:p>
        </p:txBody>
      </p:sp>
    </p:spTree>
    <p:extLst>
      <p:ext uri="{BB962C8B-B14F-4D97-AF65-F5344CB8AC3E}">
        <p14:creationId xmlns:p14="http://schemas.microsoft.com/office/powerpoint/2010/main" val="323801178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17F0A-E3FA-1D04-152A-AD9BCA02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212C4E-4984-5113-F1EB-9B9403EBB1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HDT is real-time performant, average time to first audio is 0.84 seconds without vision input, 1.42 seconds with vision input.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2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8A162-DA6E-5D07-BD61-9704973D97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System Evaluation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AD47BA-33DA-BE09-B397-D5871C079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1457" y="3996943"/>
            <a:ext cx="16201086" cy="733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41153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014E3-8629-1EA5-4207-23E0683C2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0CD948-5CC2-89DE-A99E-124984469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Work shows that HDT can act as context-aware AI teammate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By combining data ingestion, attention awareness, RAG, and embodied AI, the system can help commanders notice and interpret critical events.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Future integration will interface the HDT architecture with </a:t>
            </a:r>
            <a:r>
              <a:rPr lang="en-US" dirty="0" err="1"/>
              <a:t>ProjectGL</a:t>
            </a:r>
            <a:r>
              <a:rPr lang="en-US" dirty="0"/>
              <a:t> and WMI.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Detection of cognitive load will be established to feed the HDT a better understanding of the commander’s state to help assist better.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FEE94-9FCB-EBCA-6328-5F0E7938C2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402219799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Ground vehicle commanders face high levels of cognitive load.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Tracking sensors, crew status, mission context, and digital displays in real-time divides attention, causing critical cues to be missed.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Human Digital Twin (HDT) architecture is an embodied AI crew member that monitors mission context, user focus, and environmental state in real-time.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pic>
        <p:nvPicPr>
          <p:cNvPr id="4" name="Picture 3" descr="HDT on VPortal">
            <a:extLst>
              <a:ext uri="{FF2B5EF4-FFF2-40B4-BE49-F238E27FC236}">
                <a16:creationId xmlns:a16="http://schemas.microsoft.com/office/drawing/2014/main" id="{1A495689-B039-3E04-FD05-D904CBA6A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6047" y="6858000"/>
            <a:ext cx="8004454" cy="53389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420A55-37CF-D23C-3BDC-319B487CB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940" y="6857999"/>
            <a:ext cx="9508878" cy="533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132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92C14-A216-B768-7BB7-EB2A048DF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3BBBBF-6380-F035-072C-728787B728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 err="1"/>
              <a:t>MetaHuman</a:t>
            </a:r>
            <a:r>
              <a:rPr lang="en-US" dirty="0"/>
              <a:t> avatar in Unreal Engine 5.6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Utilizes multi-modal data ingestion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Processes user speech input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Provides a vision-based focus detection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RAG-based mission context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LLM Response Generation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Streaming TTS Output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36270A-7EB8-74AB-73BC-DE85F0032C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Architecture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A6B9F4-E712-298E-E837-2E371403A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0195" y="4684392"/>
            <a:ext cx="11890558" cy="751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24037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0861E-E1C7-7E6A-60B4-E68F20601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29FC8F-4C24-283C-E7B3-8128494854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dirty="0"/>
              <a:t>Collects information from camera for facial expression of the user.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FER (Facial Expression Recognition) library -&gt; Deep learning CNN trained on the FER-2013 dataset.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Classifies faces into 7 emotional categories: Happy, Sad, Angry, Fear, Surprise, Disgust, and Neutral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This gives HDT a baseline method for determining how to engage its conversations with the user.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71778-7DCF-58DB-5076-D8BCB8BE1D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Architecture – Camera Input</a:t>
            </a:r>
          </a:p>
        </p:txBody>
      </p:sp>
    </p:spTree>
    <p:extLst>
      <p:ext uri="{BB962C8B-B14F-4D97-AF65-F5344CB8AC3E}">
        <p14:creationId xmlns:p14="http://schemas.microsoft.com/office/powerpoint/2010/main" val="258484222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86590-C52F-CA36-8E27-4E09C5B4A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BE0CE4-E6A2-9154-055D-AE9A44149E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In addition, can track the position of the face utilizing </a:t>
            </a:r>
            <a:r>
              <a:rPr lang="en-US" dirty="0" err="1"/>
              <a:t>MediaPipe</a:t>
            </a:r>
            <a:r>
              <a:rPr lang="en-US" dirty="0"/>
              <a:t> to know what screen the user is looking at.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This allows HDT to know if a commander is missing a potential mission objective while monitoring a different one.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D5E646-CC20-8EAA-9936-F91A804CA1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Architecture – Camera Input</a:t>
            </a:r>
          </a:p>
        </p:txBody>
      </p:sp>
    </p:spTree>
    <p:extLst>
      <p:ext uri="{BB962C8B-B14F-4D97-AF65-F5344CB8AC3E}">
        <p14:creationId xmlns:p14="http://schemas.microsoft.com/office/powerpoint/2010/main" val="15548007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4A636-3109-DAAF-7C5A-DBB806EB7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D8BADF-278F-1F7E-93DD-365D97AABC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Baseline mission information is fed into a local RAG model system for retrieval of important tasks that the HDT should be aware of in real-time.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Information files are chunked and tokenized.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Query takes last user message and tokenizes it, then scores it against the tokenized database to find what is relevant to the current mission objectives.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This feeds into the LLM with the camera input to provide the current relevant context.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25606-1434-6D7E-9DCD-D37767BA04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Architecture – Data Input</a:t>
            </a:r>
          </a:p>
        </p:txBody>
      </p:sp>
    </p:spTree>
    <p:extLst>
      <p:ext uri="{BB962C8B-B14F-4D97-AF65-F5344CB8AC3E}">
        <p14:creationId xmlns:p14="http://schemas.microsoft.com/office/powerpoint/2010/main" val="341808637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025C5-2C13-9A24-3412-6BAD08B3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8F11E4-FABC-1E80-AED1-43618ADFBF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The commander can at any time trigger an interaction with the HDT, we’ve deployed a variety of methods for this throughout different integrations.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r>
              <a:rPr lang="en-US" dirty="0"/>
              <a:t>Wake word activation, button pressing, open microphone.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2" indent="-685800">
              <a:buFont typeface="Arial" panose="020B0604020202020204" pitchFamily="34" charset="0"/>
              <a:buChar char="•"/>
            </a:pPr>
            <a:r>
              <a:rPr lang="en-US" dirty="0"/>
              <a:t>Python module that feeds information to Unreal Engine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r>
              <a:rPr lang="en-US" dirty="0" err="1"/>
              <a:t>PyAudio</a:t>
            </a:r>
            <a:r>
              <a:rPr lang="en-US" dirty="0"/>
              <a:t> opens the microphone reading 100ms chunks, sent to gpt-4o-mini-transcribe which returns the transcribed output of the user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2" indent="-685800">
              <a:buFont typeface="Arial" panose="020B0604020202020204" pitchFamily="34" charset="0"/>
              <a:buChar char="•"/>
            </a:pPr>
            <a:r>
              <a:rPr lang="en-US" dirty="0"/>
              <a:t>When end of turn is detected, this sends to GPT 5 with streaming enabled to get quick responses from the system.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LLM Response feeds to </a:t>
            </a:r>
            <a:r>
              <a:rPr lang="en-US" dirty="0" err="1"/>
              <a:t>ElevanLabs</a:t>
            </a:r>
            <a:r>
              <a:rPr lang="en-US" dirty="0"/>
              <a:t> model Flash v2.5, which is their low-latency streaming model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lvl="2" indent="0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1816C-088E-13E1-CC85-A325180FA6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Architecture – User Input</a:t>
            </a:r>
          </a:p>
        </p:txBody>
      </p:sp>
    </p:spTree>
    <p:extLst>
      <p:ext uri="{BB962C8B-B14F-4D97-AF65-F5344CB8AC3E}">
        <p14:creationId xmlns:p14="http://schemas.microsoft.com/office/powerpoint/2010/main" val="271904240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D580E-D939-B2C1-CC8F-4DE87C5AF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52E383-BD7E-A8BF-8A4C-9BEA73CF3F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HDT is tested in a POW camp scouting mission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Commander operates from a tank, directs multiple vehicles, sends reports, monitors resources, and maintains awareness of event missions.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Scenario built in VBS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7C66C8-93C7-5481-E7E8-955C90AD27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Mission Scenario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932D83-72E4-E994-A484-7588AC39C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562" y="4805082"/>
            <a:ext cx="10209762" cy="73918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91EF19-7A79-D20F-7244-AC9896201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4772" y="4805082"/>
            <a:ext cx="10232398" cy="7391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4709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A7F2A-CCB5-6E4E-EA38-BE137389A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3B7BA4-B3E5-1B36-10F4-8295CE7AC4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685800" lvl="1" indent="-685800">
              <a:buFont typeface="Arial" panose="020B0604020202020204" pitchFamily="34" charset="0"/>
              <a:buChar char="•"/>
            </a:pPr>
            <a:r>
              <a:rPr lang="en-US" dirty="0"/>
              <a:t>Commander is tasked to know: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r>
              <a:rPr lang="en-US" dirty="0"/>
              <a:t>When a vehicle diverts from the course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r>
              <a:rPr lang="en-US" dirty="0"/>
              <a:t>Armed individuals appear near a target area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r>
              <a:rPr lang="en-US" dirty="0"/>
              <a:t>Prisoners are offloaded into a building</a:t>
            </a:r>
          </a:p>
          <a:p>
            <a:pPr marL="685800" lvl="2" indent="-685800">
              <a:buFont typeface="Arial" panose="020B0604020202020204" pitchFamily="34" charset="0"/>
              <a:buChar char="•"/>
            </a:pPr>
            <a:r>
              <a:rPr lang="en-US" dirty="0"/>
              <a:t>Enemy forces begin engaging the team</a:t>
            </a:r>
          </a:p>
          <a:p>
            <a:pPr marL="685800" lvl="1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2" indent="-685800">
              <a:buFont typeface="Arial" panose="020B0604020202020204" pitchFamily="34" charset="0"/>
              <a:buChar char="•"/>
            </a:pPr>
            <a:endParaRPr lang="en-US" dirty="0"/>
          </a:p>
          <a:p>
            <a:pPr marL="685800" lvl="2" indent="-6858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4DFB6-8DE1-9EEE-C59C-35536CCB06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Mission Scenario</a:t>
            </a:r>
          </a:p>
        </p:txBody>
      </p:sp>
    </p:spTree>
    <p:extLst>
      <p:ext uri="{BB962C8B-B14F-4D97-AF65-F5344CB8AC3E}">
        <p14:creationId xmlns:p14="http://schemas.microsoft.com/office/powerpoint/2010/main" val="23753056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9BBD1E3-4698-4CF5-BA0A-CA5EE37E961C}"/>
</file>

<file path=customXml/itemProps2.xml><?xml version="1.0" encoding="utf-8"?>
<ds:datastoreItem xmlns:ds="http://schemas.openxmlformats.org/officeDocument/2006/customXml" ds:itemID="{5D8FB1F6-E521-4849-9C7C-50CC84A4179D}"/>
</file>

<file path=customXml/itemProps3.xml><?xml version="1.0" encoding="utf-8"?>
<ds:datastoreItem xmlns:ds="http://schemas.openxmlformats.org/officeDocument/2006/customXml" ds:itemID="{1B78C666-BDE9-4275-8FD7-3F237118D25D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643</Words>
  <Application>Microsoft Office PowerPoint</Application>
  <PresentationFormat>Custom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Martin McCarthy</cp:lastModifiedBy>
  <cp:revision>334</cp:revision>
  <dcterms:modified xsi:type="dcterms:W3CDTF">2026-07-23T12:34:31Z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